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9"/>
  </p:notesMasterIdLst>
  <p:sldIdLst>
    <p:sldId id="260" r:id="rId2"/>
    <p:sldId id="283" r:id="rId3"/>
    <p:sldId id="284" r:id="rId4"/>
    <p:sldId id="281" r:id="rId5"/>
    <p:sldId id="282" r:id="rId6"/>
    <p:sldId id="288"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3" autoAdjust="0"/>
    <p:restoredTop sz="93957" autoAdjust="0"/>
  </p:normalViewPr>
  <p:slideViewPr>
    <p:cSldViewPr snapToGrid="0">
      <p:cViewPr>
        <p:scale>
          <a:sx n="72" d="100"/>
          <a:sy n="72" d="100"/>
        </p:scale>
        <p:origin x="618"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5.wmf"/><Relationship Id="rId4"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2/10/2020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B457E7-AF9E-49AB-A7E8-87B4C81AB92D}" type="slidenum">
              <a:rPr lang="en-US" smtClean="0"/>
              <a:t>1</a:t>
            </a:fld>
            <a:endParaRPr lang="en-US"/>
          </a:p>
        </p:txBody>
      </p:sp>
    </p:spTree>
    <p:extLst>
      <p:ext uri="{BB962C8B-B14F-4D97-AF65-F5344CB8AC3E}">
        <p14:creationId xmlns:p14="http://schemas.microsoft.com/office/powerpoint/2010/main" val="2398864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252A9F5-3B55-4DF3-8D3B-48B7BDBA1DBA}" type="slidenum">
              <a:rPr lang="en-US" altLang="en-US" sz="1200"/>
              <a:pPr/>
              <a:t>2</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767984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7252A9F5-3B55-4DF3-8D3B-48B7BDBA1DBA}" type="slidenum">
              <a:rPr lang="en-US" altLang="en-US" sz="1200"/>
              <a:pPr/>
              <a:t>3</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227212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3E68DCA-D6A6-4970-8F92-194FEBCBFFBB}" type="slidenum">
              <a:rPr lang="en-US" altLang="en-US" sz="1200"/>
              <a:pPr/>
              <a:t>6</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820129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2/10/2020</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2/10/2020</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2/10/2020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2/10/2020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2/10/2020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2/10/2020</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2/10/2020</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6.bin"/><Relationship Id="rId18" Type="http://schemas.openxmlformats.org/officeDocument/2006/relationships/image" Target="../media/image11.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8.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10.wmf"/><Relationship Id="rId1" Type="http://schemas.openxmlformats.org/officeDocument/2006/relationships/vmlDrawing" Target="../drawings/vmlDrawing1.vml"/><Relationship Id="rId6" Type="http://schemas.openxmlformats.org/officeDocument/2006/relationships/image" Target="../media/image5.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4.bin"/><Relationship Id="rId14" Type="http://schemas.openxmlformats.org/officeDocument/2006/relationships/image" Target="../media/image9.wmf"/></Relationships>
</file>

<file path=ppt/slides/_rels/slide5.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2.wmf"/><Relationship Id="rId5" Type="http://schemas.openxmlformats.org/officeDocument/2006/relationships/oleObject" Target="../embeddings/oleObject10.bin"/><Relationship Id="rId10" Type="http://schemas.openxmlformats.org/officeDocument/2006/relationships/image" Target="../media/image14.wmf"/><Relationship Id="rId4" Type="http://schemas.openxmlformats.org/officeDocument/2006/relationships/image" Target="../media/image5.wmf"/><Relationship Id="rId9"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6.jpeg"/><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Physics 2 – Feb 11, 2020</a:t>
            </a:r>
          </a:p>
        </p:txBody>
      </p:sp>
      <p:sp>
        <p:nvSpPr>
          <p:cNvPr id="3" name="Content Placeholder 2"/>
          <p:cNvSpPr>
            <a:spLocks noGrp="1"/>
          </p:cNvSpPr>
          <p:nvPr>
            <p:ph idx="1"/>
          </p:nvPr>
        </p:nvSpPr>
        <p:spPr>
          <a:xfrm>
            <a:off x="1154955" y="2603500"/>
            <a:ext cx="9488062" cy="3416300"/>
          </a:xfrm>
        </p:spPr>
        <p:txBody>
          <a:bodyPr>
            <a:normAutofit fontScale="62500" lnSpcReduction="20000"/>
          </a:bodyPr>
          <a:lstStyle/>
          <a:p>
            <a:r>
              <a:rPr lang="en-US" sz="3400" b="1" dirty="0"/>
              <a:t>P3 Challenge – </a:t>
            </a:r>
            <a:r>
              <a:rPr lang="en-US" sz="3800" b="1" dirty="0"/>
              <a:t>A gas that has a volume of 28 liters, a temperature of 45 </a:t>
            </a:r>
            <a:r>
              <a:rPr lang="en-US" sz="3800" b="1" baseline="30000" dirty="0"/>
              <a:t>0</a:t>
            </a:r>
            <a:r>
              <a:rPr lang="en-US" sz="3800" b="1" dirty="0"/>
              <a:t>C, and an unknown pressure has its volume increased to 34 liters and its temperature decreased to 35 </a:t>
            </a:r>
            <a:r>
              <a:rPr lang="en-US" sz="3800" b="1" baseline="30000" dirty="0"/>
              <a:t>0</a:t>
            </a:r>
            <a:r>
              <a:rPr lang="en-US" sz="3800" b="1" dirty="0"/>
              <a:t>C.  If I measure the pressure after the change to be 2.0 </a:t>
            </a:r>
            <a:r>
              <a:rPr lang="en-US" sz="3800" b="1" dirty="0" err="1"/>
              <a:t>atm</a:t>
            </a:r>
            <a:r>
              <a:rPr lang="en-US" sz="3800" b="1" dirty="0"/>
              <a:t>, what was the original pressure of the gas?</a:t>
            </a:r>
            <a:endParaRPr lang="en-US" sz="6400" b="1" dirty="0"/>
          </a:p>
          <a:p>
            <a:r>
              <a:rPr lang="en-US" sz="3300" b="1" dirty="0">
                <a:sym typeface="Euclid Extra" panose="02050502000505020303" pitchFamily="18" charset="2"/>
              </a:rPr>
              <a:t>Today’s Objective: </a:t>
            </a:r>
          </a:p>
          <a:p>
            <a:pPr lvl="1"/>
            <a:r>
              <a:rPr lang="en-US" sz="3100" b="1" dirty="0"/>
              <a:t>Internal Energy</a:t>
            </a:r>
          </a:p>
          <a:p>
            <a:r>
              <a:rPr lang="en-US" sz="3300" b="1" dirty="0"/>
              <a:t>Assignment: </a:t>
            </a:r>
          </a:p>
          <a:p>
            <a:pPr lvl="1"/>
            <a:r>
              <a:rPr lang="en-US" sz="2900" b="1" dirty="0"/>
              <a:t>Ch 3.2, p141, #22-32</a:t>
            </a:r>
            <a:endParaRPr lang="en-US" b="1" dirty="0">
              <a:sym typeface="Euclid Extra" panose="02050502000505020303" pitchFamily="18" charset="2"/>
            </a:endParaRPr>
          </a:p>
          <a:p>
            <a:pPr marL="0" indent="0">
              <a:buNone/>
            </a:pPr>
            <a:endParaRPr lang="en-US" b="1" dirty="0">
              <a:sym typeface="Euclid Extra" panose="02050502000505020303" pitchFamily="18" charset="2"/>
            </a:endParaRPr>
          </a:p>
          <a:p>
            <a:pPr lvl="1"/>
            <a:endParaRPr lang="en-US" b="1" dirty="0"/>
          </a:p>
          <a:p>
            <a:pPr>
              <a:buAutoNum type="alphaLcParenR"/>
            </a:pPr>
            <a:endParaRPr lang="en-US" b="1" dirty="0"/>
          </a:p>
          <a:p>
            <a:pPr lvl="1"/>
            <a:endParaRPr lang="en-US" b="1" dirty="0"/>
          </a:p>
          <a:p>
            <a:pPr marL="0" indent="0">
              <a:buNone/>
            </a:pPr>
            <a:endParaRPr lang="en-US" b="1" dirty="0"/>
          </a:p>
        </p:txBody>
      </p:sp>
      <p:sp>
        <p:nvSpPr>
          <p:cNvPr id="5" name="TextBox 4"/>
          <p:cNvSpPr txBox="1"/>
          <p:nvPr/>
        </p:nvSpPr>
        <p:spPr>
          <a:xfrm>
            <a:off x="7079642" y="4311650"/>
            <a:ext cx="4383488" cy="2308324"/>
          </a:xfrm>
          <a:prstGeom prst="rect">
            <a:avLst/>
          </a:prstGeom>
          <a:noFill/>
        </p:spPr>
        <p:txBody>
          <a:bodyPr wrap="square" rtlCol="0">
            <a:spAutoFit/>
          </a:bodyPr>
          <a:lstStyle/>
          <a:p>
            <a:r>
              <a:rPr lang="en-US" b="1" dirty="0">
                <a:solidFill>
                  <a:schemeClr val="tx1">
                    <a:lumMod val="75000"/>
                    <a:lumOff val="25000"/>
                  </a:schemeClr>
                </a:solidFill>
              </a:rPr>
              <a:t>Agenda – including “Show” practice</a:t>
            </a:r>
          </a:p>
          <a:p>
            <a:r>
              <a:rPr lang="en-US" b="1" dirty="0">
                <a:solidFill>
                  <a:schemeClr val="tx1">
                    <a:lumMod val="75000"/>
                    <a:lumOff val="25000"/>
                  </a:schemeClr>
                </a:solidFill>
              </a:rPr>
              <a:t>	Gases revisit</a:t>
            </a:r>
          </a:p>
          <a:p>
            <a:r>
              <a:rPr lang="en-US" b="1" dirty="0">
                <a:solidFill>
                  <a:schemeClr val="tx1">
                    <a:lumMod val="75000"/>
                    <a:lumOff val="25000"/>
                  </a:schemeClr>
                </a:solidFill>
              </a:rPr>
              <a:t>	Homework reviews</a:t>
            </a:r>
          </a:p>
          <a:p>
            <a:pPr lvl="1"/>
            <a:r>
              <a:rPr lang="en-US" b="1" dirty="0">
                <a:solidFill>
                  <a:schemeClr val="tx1">
                    <a:lumMod val="75000"/>
                    <a:lumOff val="25000"/>
                  </a:schemeClr>
                </a:solidFill>
              </a:rPr>
              <a:t>Boltzmann Distribution</a:t>
            </a:r>
          </a:p>
          <a:p>
            <a:pPr lvl="1"/>
            <a:r>
              <a:rPr lang="en-US" b="1" dirty="0">
                <a:solidFill>
                  <a:schemeClr val="tx1">
                    <a:lumMod val="75000"/>
                    <a:lumOff val="25000"/>
                  </a:schemeClr>
                </a:solidFill>
              </a:rPr>
              <a:t>Average K.E.</a:t>
            </a:r>
          </a:p>
          <a:p>
            <a:pPr lvl="1"/>
            <a:r>
              <a:rPr lang="en-US" b="1" dirty="0">
                <a:solidFill>
                  <a:schemeClr val="tx1">
                    <a:lumMod val="75000"/>
                    <a:lumOff val="25000"/>
                  </a:schemeClr>
                </a:solidFill>
              </a:rPr>
              <a:t>Internal Energy</a:t>
            </a:r>
          </a:p>
          <a:p>
            <a:pPr lvl="1"/>
            <a:endParaRPr lang="en-US" b="1" dirty="0">
              <a:solidFill>
                <a:schemeClr val="tx1">
                  <a:lumMod val="75000"/>
                  <a:lumOff val="25000"/>
                </a:schemeClr>
              </a:solidFill>
            </a:endParaRPr>
          </a:p>
          <a:p>
            <a:endParaRPr lang="en-US" dirty="0"/>
          </a:p>
        </p:txBody>
      </p:sp>
      <p:sp>
        <p:nvSpPr>
          <p:cNvPr id="4" name="TextBox 3"/>
          <p:cNvSpPr txBox="1"/>
          <p:nvPr/>
        </p:nvSpPr>
        <p:spPr>
          <a:xfrm>
            <a:off x="6927743" y="1311300"/>
            <a:ext cx="3938899" cy="646331"/>
          </a:xfrm>
          <a:prstGeom prst="rect">
            <a:avLst/>
          </a:prstGeom>
          <a:noFill/>
        </p:spPr>
        <p:txBody>
          <a:bodyPr wrap="none" rtlCol="0">
            <a:spAutoFit/>
          </a:bodyPr>
          <a:lstStyle/>
          <a:p>
            <a:r>
              <a:rPr lang="en-US" dirty="0">
                <a:solidFill>
                  <a:schemeClr val="bg1"/>
                </a:solidFill>
              </a:rPr>
              <a:t>Get out  </a:t>
            </a:r>
            <a:r>
              <a:rPr lang="en-US" dirty="0" err="1">
                <a:solidFill>
                  <a:schemeClr val="bg1"/>
                </a:solidFill>
              </a:rPr>
              <a:t>xtra</a:t>
            </a:r>
            <a:r>
              <a:rPr lang="en-US" dirty="0">
                <a:solidFill>
                  <a:schemeClr val="bg1"/>
                </a:solidFill>
              </a:rPr>
              <a:t> Calorimetry WS and </a:t>
            </a:r>
          </a:p>
          <a:p>
            <a:r>
              <a:rPr lang="en-US" dirty="0">
                <a:solidFill>
                  <a:schemeClr val="bg1"/>
                </a:solidFill>
              </a:rPr>
              <a:t>p140 #13-21 for 2 Hmk Checks</a:t>
            </a:r>
          </a:p>
        </p:txBody>
      </p:sp>
    </p:spTree>
    <p:extLst>
      <p:ext uri="{BB962C8B-B14F-4D97-AF65-F5344CB8AC3E}">
        <p14:creationId xmlns:p14="http://schemas.microsoft.com/office/powerpoint/2010/main" val="185038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dirty="0"/>
              <a:t>Boltzmann Distribution</a:t>
            </a:r>
          </a:p>
        </p:txBody>
      </p:sp>
      <p:sp>
        <p:nvSpPr>
          <p:cNvPr id="56323" name="Rectangle 3"/>
          <p:cNvSpPr>
            <a:spLocks noGrp="1" noChangeArrowheads="1"/>
          </p:cNvSpPr>
          <p:nvPr>
            <p:ph idx="1"/>
          </p:nvPr>
        </p:nvSpPr>
        <p:spPr>
          <a:xfrm>
            <a:off x="814880" y="2358081"/>
            <a:ext cx="7802178" cy="2820317"/>
          </a:xfrm>
        </p:spPr>
        <p:txBody>
          <a:bodyPr>
            <a:noAutofit/>
          </a:bodyPr>
          <a:lstStyle/>
          <a:p>
            <a:r>
              <a:rPr lang="en-US" sz="2000" b="1" u="sng" dirty="0"/>
              <a:t>Boltzmann distribution</a:t>
            </a:r>
            <a:r>
              <a:rPr lang="en-US" sz="2000" b="1" dirty="0"/>
              <a:t> is a result of statistical mechanics that describes how the random particle speeds of an ideal gas are distributed.</a:t>
            </a:r>
          </a:p>
          <a:p>
            <a:pPr lvl="1"/>
            <a:r>
              <a:rPr lang="en-US" altLang="en-US" sz="1800" b="1" dirty="0"/>
              <a:t>Note: Statistical mechanics is the application of statistics to the gas particle behavior.</a:t>
            </a:r>
          </a:p>
          <a:p>
            <a:r>
              <a:rPr lang="en-US" altLang="en-US" sz="2000" b="1" dirty="0"/>
              <a:t>Unsymmetrical distribution: Always a finite probability at any high speed, but 0 probability at 0 speed.</a:t>
            </a:r>
          </a:p>
          <a:p>
            <a:r>
              <a:rPr lang="en-US" altLang="en-US" sz="2000" b="1" dirty="0"/>
              <a:t>The ranking of increasing temperature for the three graphs are Blue&lt;Red&lt;Green. </a:t>
            </a:r>
          </a:p>
          <a:p>
            <a:r>
              <a:rPr lang="en-US" altLang="en-US" sz="2000" b="1" dirty="0"/>
              <a:t>1) the peak location increases and lowers                                          2) the speeds spread out.</a:t>
            </a:r>
          </a:p>
        </p:txBody>
      </p:sp>
      <p:grpSp>
        <p:nvGrpSpPr>
          <p:cNvPr id="3" name="Group 2"/>
          <p:cNvGrpSpPr/>
          <p:nvPr/>
        </p:nvGrpSpPr>
        <p:grpSpPr>
          <a:xfrm>
            <a:off x="8816114" y="2499937"/>
            <a:ext cx="3095625" cy="3019425"/>
            <a:chOff x="8198572" y="622128"/>
            <a:chExt cx="3095625" cy="3019425"/>
          </a:xfrm>
        </p:grpSpPr>
        <p:pic>
          <p:nvPicPr>
            <p:cNvPr id="22530" name="Picture 2" descr="Maxwell-Boltzmann distribution pdf.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8572" y="622128"/>
              <a:ext cx="3095625" cy="30194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0250540" y="765538"/>
              <a:ext cx="841529" cy="66174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spTree>
    <p:extLst>
      <p:ext uri="{BB962C8B-B14F-4D97-AF65-F5344CB8AC3E}">
        <p14:creationId xmlns:p14="http://schemas.microsoft.com/office/powerpoint/2010/main" val="77609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dirty="0"/>
              <a:t>Average Particle Speed</a:t>
            </a:r>
          </a:p>
        </p:txBody>
      </p:sp>
      <p:sp>
        <p:nvSpPr>
          <p:cNvPr id="56323" name="Rectangle 3"/>
          <p:cNvSpPr>
            <a:spLocks noGrp="1" noChangeArrowheads="1"/>
          </p:cNvSpPr>
          <p:nvPr>
            <p:ph idx="1"/>
          </p:nvPr>
        </p:nvSpPr>
        <p:spPr>
          <a:xfrm>
            <a:off x="838201" y="2336370"/>
            <a:ext cx="6895454" cy="3975278"/>
          </a:xfrm>
        </p:spPr>
        <p:txBody>
          <a:bodyPr>
            <a:normAutofit lnSpcReduction="10000"/>
          </a:bodyPr>
          <a:lstStyle/>
          <a:p>
            <a:r>
              <a:rPr lang="en-US" altLang="en-US" sz="2000" b="1" dirty="0"/>
              <a:t>Three types of “average speed” values for the particles of an ideal gas</a:t>
            </a:r>
          </a:p>
          <a:p>
            <a:pPr lvl="1"/>
            <a:r>
              <a:rPr lang="en-US" altLang="en-US" sz="1800" b="1" dirty="0"/>
              <a:t>most probable speed (mode) left red peak</a:t>
            </a:r>
          </a:p>
          <a:p>
            <a:pPr lvl="1"/>
            <a:r>
              <a:rPr lang="en-US" altLang="en-US" sz="1800" b="1" dirty="0"/>
              <a:t>average speed (mean) center blue</a:t>
            </a:r>
          </a:p>
          <a:p>
            <a:pPr lvl="1"/>
            <a:r>
              <a:rPr lang="en-US" altLang="en-US" sz="1800" b="1" dirty="0"/>
              <a:t>c = “root mean square” speed corresponds to average kinetic energy  (temp) right green peak</a:t>
            </a:r>
          </a:p>
          <a:p>
            <a:r>
              <a:rPr lang="en-US" altLang="en-US" sz="2000" b="1" dirty="0"/>
              <a:t>Best indication of temperature is c because temperature is average kinetic energy</a:t>
            </a:r>
          </a:p>
          <a:p>
            <a:r>
              <a:rPr lang="en-US" altLang="en-US" sz="2000" b="1" u="sng" dirty="0"/>
              <a:t>IB assumes c represents all three</a:t>
            </a:r>
            <a:r>
              <a:rPr lang="en-US" altLang="en-US" sz="2000" b="1" dirty="0"/>
              <a:t>.</a:t>
            </a:r>
          </a:p>
          <a:p>
            <a:pPr lvl="1"/>
            <a:r>
              <a:rPr lang="en-US" altLang="en-US" sz="1800" b="1" dirty="0"/>
              <a:t>Unfortunately IB uses c for both </a:t>
            </a:r>
            <a:r>
              <a:rPr lang="en-US" altLang="en-US" sz="1800" b="1" dirty="0" err="1"/>
              <a:t>v</a:t>
            </a:r>
            <a:r>
              <a:rPr lang="en-US" altLang="en-US" sz="1800" b="1" baseline="-25000" dirty="0" err="1"/>
              <a:t>rms</a:t>
            </a:r>
            <a:r>
              <a:rPr lang="en-US" altLang="en-US" sz="1800" b="1" dirty="0"/>
              <a:t> and the speed of light. Beware: This is NOT c = 3 x 10</a:t>
            </a:r>
            <a:r>
              <a:rPr lang="en-US" altLang="en-US" sz="1800" b="1" baseline="30000" dirty="0"/>
              <a:t>8</a:t>
            </a:r>
            <a:r>
              <a:rPr lang="en-US" altLang="en-US" sz="1800" b="1" dirty="0"/>
              <a:t> m/s</a:t>
            </a: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5254" r="20233"/>
          <a:stretch/>
        </p:blipFill>
        <p:spPr>
          <a:xfrm>
            <a:off x="7733655" y="2336370"/>
            <a:ext cx="4065306" cy="3544626"/>
          </a:xfrm>
          <a:prstGeom prst="rect">
            <a:avLst/>
          </a:prstGeom>
        </p:spPr>
      </p:pic>
    </p:spTree>
    <p:extLst>
      <p:ext uri="{BB962C8B-B14F-4D97-AF65-F5344CB8AC3E}">
        <p14:creationId xmlns:p14="http://schemas.microsoft.com/office/powerpoint/2010/main" val="49500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Kinetic Energy</a:t>
            </a:r>
          </a:p>
        </p:txBody>
      </p:sp>
      <p:sp>
        <p:nvSpPr>
          <p:cNvPr id="3" name="Content Placeholder 2"/>
          <p:cNvSpPr>
            <a:spLocks noGrp="1"/>
          </p:cNvSpPr>
          <p:nvPr>
            <p:ph idx="1"/>
          </p:nvPr>
        </p:nvSpPr>
        <p:spPr>
          <a:xfrm>
            <a:off x="1154955" y="2603500"/>
            <a:ext cx="7524096" cy="3416300"/>
          </a:xfrm>
        </p:spPr>
        <p:txBody>
          <a:bodyPr>
            <a:normAutofit/>
          </a:bodyPr>
          <a:lstStyle/>
          <a:p>
            <a:r>
              <a:rPr lang="en-US" sz="2000" b="1" dirty="0"/>
              <a:t>The average K.E. is related to the average speed, c, where </a:t>
            </a:r>
            <a:r>
              <a:rPr lang="en-US" sz="2000" b="1" i="1" dirty="0"/>
              <a:t>m</a:t>
            </a:r>
            <a:r>
              <a:rPr lang="en-US" sz="2000" b="1" i="1" baseline="-25000" dirty="0"/>
              <a:t>a</a:t>
            </a:r>
            <a:r>
              <a:rPr lang="en-US" sz="2000" b="1" dirty="0"/>
              <a:t> is the atomic mass of a single gas particle.</a:t>
            </a:r>
          </a:p>
          <a:p>
            <a:pPr lvl="1"/>
            <a:r>
              <a:rPr lang="en-US" sz="1800" b="1" dirty="0"/>
              <a:t>Note on units: 1 u = 1.66 x 10</a:t>
            </a:r>
            <a:r>
              <a:rPr lang="en-US" sz="1800" b="1" baseline="30000" dirty="0"/>
              <a:t>-27</a:t>
            </a:r>
            <a:r>
              <a:rPr lang="en-US" sz="1800" b="1" dirty="0"/>
              <a:t> kg </a:t>
            </a:r>
          </a:p>
          <a:p>
            <a:r>
              <a:rPr lang="en-US" sz="2000" b="1" dirty="0"/>
              <a:t>Derive from the ideal gas law and statistical mechanics:</a:t>
            </a:r>
          </a:p>
          <a:p>
            <a:endParaRPr lang="en-US" sz="2000" b="1" dirty="0"/>
          </a:p>
          <a:p>
            <a:endParaRPr lang="en-US" sz="2000" b="1" dirty="0"/>
          </a:p>
          <a:p>
            <a:r>
              <a:rPr lang="en-US" sz="2000" b="1" dirty="0"/>
              <a:t>And other basic relationships:</a:t>
            </a:r>
          </a:p>
          <a:p>
            <a:endParaRPr lang="en-US" sz="2000" b="1" dirty="0"/>
          </a:p>
          <a:p>
            <a:endParaRPr lang="en-US" sz="2000" b="1" dirty="0"/>
          </a:p>
        </p:txBody>
      </p:sp>
      <p:graphicFrame>
        <p:nvGraphicFramePr>
          <p:cNvPr id="4" name="Object 3"/>
          <p:cNvGraphicFramePr>
            <a:graphicFrameLocks noChangeAspect="1"/>
          </p:cNvGraphicFramePr>
          <p:nvPr>
            <p:extLst>
              <p:ext uri="{D42A27DB-BD31-4B8C-83A1-F6EECF244321}">
                <p14:modId xmlns:p14="http://schemas.microsoft.com/office/powerpoint/2010/main" val="4290074588"/>
              </p:ext>
            </p:extLst>
          </p:nvPr>
        </p:nvGraphicFramePr>
        <p:xfrm>
          <a:off x="8915400" y="2244725"/>
          <a:ext cx="2005013" cy="987425"/>
        </p:xfrm>
        <a:graphic>
          <a:graphicData uri="http://schemas.openxmlformats.org/presentationml/2006/ole">
            <mc:AlternateContent xmlns:mc="http://schemas.openxmlformats.org/markup-compatibility/2006">
              <mc:Choice xmlns:v="urn:schemas-microsoft-com:vml" Requires="v">
                <p:oleObj spid="_x0000_s8519" name="Equation" r:id="rId3" imgW="799920" imgH="393480" progId="Equation.DSMT4">
                  <p:embed/>
                </p:oleObj>
              </mc:Choice>
              <mc:Fallback>
                <p:oleObj name="Equation" r:id="rId3" imgW="799920" imgH="393480" progId="Equation.DSMT4">
                  <p:embed/>
                  <p:pic>
                    <p:nvPicPr>
                      <p:cNvPr id="6" name="Object 5"/>
                      <p:cNvPicPr/>
                      <p:nvPr/>
                    </p:nvPicPr>
                    <p:blipFill>
                      <a:blip r:embed="rId4"/>
                      <a:stretch>
                        <a:fillRect/>
                      </a:stretch>
                    </p:blipFill>
                    <p:spPr>
                      <a:xfrm>
                        <a:off x="8915400" y="2244725"/>
                        <a:ext cx="2005013" cy="98742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75259915"/>
              </p:ext>
            </p:extLst>
          </p:nvPr>
        </p:nvGraphicFramePr>
        <p:xfrm>
          <a:off x="8978152" y="3389339"/>
          <a:ext cx="1876425" cy="987425"/>
        </p:xfrm>
        <a:graphic>
          <a:graphicData uri="http://schemas.openxmlformats.org/presentationml/2006/ole">
            <mc:AlternateContent xmlns:mc="http://schemas.openxmlformats.org/markup-compatibility/2006">
              <mc:Choice xmlns:v="urn:schemas-microsoft-com:vml" Requires="v">
                <p:oleObj spid="_x0000_s8520" name="Equation" r:id="rId5" imgW="749160" imgH="393480" progId="Equation.DSMT4">
                  <p:embed/>
                </p:oleObj>
              </mc:Choice>
              <mc:Fallback>
                <p:oleObj name="Equation" r:id="rId5" imgW="749160" imgH="393480" progId="Equation.DSMT4">
                  <p:embed/>
                  <p:pic>
                    <p:nvPicPr>
                      <p:cNvPr id="4" name="Object 3"/>
                      <p:cNvPicPr/>
                      <p:nvPr/>
                    </p:nvPicPr>
                    <p:blipFill>
                      <a:blip r:embed="rId6"/>
                      <a:stretch>
                        <a:fillRect/>
                      </a:stretch>
                    </p:blipFill>
                    <p:spPr>
                      <a:xfrm>
                        <a:off x="8978152" y="3389339"/>
                        <a:ext cx="1876425" cy="987425"/>
                      </a:xfrm>
                      <a:prstGeom prst="rect">
                        <a:avLst/>
                      </a:prstGeom>
                      <a:ln>
                        <a:solidFill>
                          <a:schemeClr val="tx1"/>
                        </a:solid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018760472"/>
              </p:ext>
            </p:extLst>
          </p:nvPr>
        </p:nvGraphicFramePr>
        <p:xfrm>
          <a:off x="7407788" y="4530851"/>
          <a:ext cx="4038600" cy="1084263"/>
        </p:xfrm>
        <a:graphic>
          <a:graphicData uri="http://schemas.openxmlformats.org/presentationml/2006/ole">
            <mc:AlternateContent xmlns:mc="http://schemas.openxmlformats.org/markup-compatibility/2006">
              <mc:Choice xmlns:v="urn:schemas-microsoft-com:vml" Requires="v">
                <p:oleObj spid="_x0000_s8521" name="Equation" r:id="rId7" imgW="1612800" imgH="431640" progId="Equation.DSMT4">
                  <p:embed/>
                </p:oleObj>
              </mc:Choice>
              <mc:Fallback>
                <p:oleObj name="Equation" r:id="rId7" imgW="1612800" imgH="431640" progId="Equation.DSMT4">
                  <p:embed/>
                  <p:pic>
                    <p:nvPicPr>
                      <p:cNvPr id="5" name="Object 4"/>
                      <p:cNvPicPr/>
                      <p:nvPr/>
                    </p:nvPicPr>
                    <p:blipFill>
                      <a:blip r:embed="rId8"/>
                      <a:stretch>
                        <a:fillRect/>
                      </a:stretch>
                    </p:blipFill>
                    <p:spPr>
                      <a:xfrm>
                        <a:off x="7407788" y="4530851"/>
                        <a:ext cx="4038600" cy="1084263"/>
                      </a:xfrm>
                      <a:prstGeom prst="rect">
                        <a:avLst/>
                      </a:prstGeom>
                      <a:ln>
                        <a:solidFill>
                          <a:schemeClr val="tx1"/>
                        </a:solid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66643293"/>
              </p:ext>
            </p:extLst>
          </p:nvPr>
        </p:nvGraphicFramePr>
        <p:xfrm>
          <a:off x="4967475" y="4085557"/>
          <a:ext cx="1527175" cy="987425"/>
        </p:xfrm>
        <a:graphic>
          <a:graphicData uri="http://schemas.openxmlformats.org/presentationml/2006/ole">
            <mc:AlternateContent xmlns:mc="http://schemas.openxmlformats.org/markup-compatibility/2006">
              <mc:Choice xmlns:v="urn:schemas-microsoft-com:vml" Requires="v">
                <p:oleObj spid="_x0000_s8522" name="Equation" r:id="rId9" imgW="609480" imgH="393480" progId="Equation.DSMT4">
                  <p:embed/>
                </p:oleObj>
              </mc:Choice>
              <mc:Fallback>
                <p:oleObj name="Equation" r:id="rId9" imgW="609480" imgH="393480" progId="Equation.DSMT4">
                  <p:embed/>
                  <p:pic>
                    <p:nvPicPr>
                      <p:cNvPr id="5" name="Object 4"/>
                      <p:cNvPicPr/>
                      <p:nvPr/>
                    </p:nvPicPr>
                    <p:blipFill>
                      <a:blip r:embed="rId10"/>
                      <a:stretch>
                        <a:fillRect/>
                      </a:stretch>
                    </p:blipFill>
                    <p:spPr>
                      <a:xfrm>
                        <a:off x="4967475" y="4085557"/>
                        <a:ext cx="1527175" cy="9874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983858276"/>
              </p:ext>
            </p:extLst>
          </p:nvPr>
        </p:nvGraphicFramePr>
        <p:xfrm>
          <a:off x="2007326" y="4357019"/>
          <a:ext cx="1812925" cy="444500"/>
        </p:xfrm>
        <a:graphic>
          <a:graphicData uri="http://schemas.openxmlformats.org/presentationml/2006/ole">
            <mc:AlternateContent xmlns:mc="http://schemas.openxmlformats.org/markup-compatibility/2006">
              <mc:Choice xmlns:v="urn:schemas-microsoft-com:vml" Requires="v">
                <p:oleObj spid="_x0000_s8523" name="Equation" r:id="rId11" imgW="723600" imgH="177480" progId="Equation.DSMT4">
                  <p:embed/>
                </p:oleObj>
              </mc:Choice>
              <mc:Fallback>
                <p:oleObj name="Equation" r:id="rId11" imgW="723600" imgH="177480" progId="Equation.DSMT4">
                  <p:embed/>
                  <p:pic>
                    <p:nvPicPr>
                      <p:cNvPr id="7" name="Object 6"/>
                      <p:cNvPicPr/>
                      <p:nvPr/>
                    </p:nvPicPr>
                    <p:blipFill>
                      <a:blip r:embed="rId12"/>
                      <a:stretch>
                        <a:fillRect/>
                      </a:stretch>
                    </p:blipFill>
                    <p:spPr>
                      <a:xfrm>
                        <a:off x="2007326" y="4357019"/>
                        <a:ext cx="1812925" cy="4445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400037282"/>
              </p:ext>
            </p:extLst>
          </p:nvPr>
        </p:nvGraphicFramePr>
        <p:xfrm>
          <a:off x="1005981" y="5598582"/>
          <a:ext cx="1751013" cy="571500"/>
        </p:xfrm>
        <a:graphic>
          <a:graphicData uri="http://schemas.openxmlformats.org/presentationml/2006/ole">
            <mc:AlternateContent xmlns:mc="http://schemas.openxmlformats.org/markup-compatibility/2006">
              <mc:Choice xmlns:v="urn:schemas-microsoft-com:vml" Requires="v">
                <p:oleObj spid="_x0000_s8524" name="Equation" r:id="rId13" imgW="698400" imgH="228600" progId="Equation.DSMT4">
                  <p:embed/>
                </p:oleObj>
              </mc:Choice>
              <mc:Fallback>
                <p:oleObj name="Equation" r:id="rId13" imgW="698400" imgH="228600" progId="Equation.DSMT4">
                  <p:embed/>
                  <p:pic>
                    <p:nvPicPr>
                      <p:cNvPr id="9" name="Object 8"/>
                      <p:cNvPicPr/>
                      <p:nvPr/>
                    </p:nvPicPr>
                    <p:blipFill>
                      <a:blip r:embed="rId14"/>
                      <a:stretch>
                        <a:fillRect/>
                      </a:stretch>
                    </p:blipFill>
                    <p:spPr>
                      <a:xfrm>
                        <a:off x="1005981" y="5598582"/>
                        <a:ext cx="1751013" cy="5715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929659728"/>
              </p:ext>
            </p:extLst>
          </p:nvPr>
        </p:nvGraphicFramePr>
        <p:xfrm>
          <a:off x="3223903" y="5413709"/>
          <a:ext cx="2066925" cy="1079500"/>
        </p:xfrm>
        <a:graphic>
          <a:graphicData uri="http://schemas.openxmlformats.org/presentationml/2006/ole">
            <mc:AlternateContent xmlns:mc="http://schemas.openxmlformats.org/markup-compatibility/2006">
              <mc:Choice xmlns:v="urn:schemas-microsoft-com:vml" Requires="v">
                <p:oleObj spid="_x0000_s8525" name="Equation" r:id="rId15" imgW="825480" imgH="431640" progId="Equation.DSMT4">
                  <p:embed/>
                </p:oleObj>
              </mc:Choice>
              <mc:Fallback>
                <p:oleObj name="Equation" r:id="rId15" imgW="825480" imgH="431640" progId="Equation.DSMT4">
                  <p:embed/>
                  <p:pic>
                    <p:nvPicPr>
                      <p:cNvPr id="9" name="Object 8"/>
                      <p:cNvPicPr/>
                      <p:nvPr/>
                    </p:nvPicPr>
                    <p:blipFill>
                      <a:blip r:embed="rId16"/>
                      <a:stretch>
                        <a:fillRect/>
                      </a:stretch>
                    </p:blipFill>
                    <p:spPr>
                      <a:xfrm>
                        <a:off x="3223903" y="5413709"/>
                        <a:ext cx="2066925" cy="10795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D91353E3-A2B6-45D2-B6EC-F78E842BB169}"/>
              </a:ext>
            </a:extLst>
          </p:cNvPr>
          <p:cNvGraphicFramePr>
            <a:graphicFrameLocks noChangeAspect="1"/>
          </p:cNvGraphicFramePr>
          <p:nvPr>
            <p:extLst>
              <p:ext uri="{D42A27DB-BD31-4B8C-83A1-F6EECF244321}">
                <p14:modId xmlns:p14="http://schemas.microsoft.com/office/powerpoint/2010/main" val="4086314706"/>
              </p:ext>
            </p:extLst>
          </p:nvPr>
        </p:nvGraphicFramePr>
        <p:xfrm>
          <a:off x="5731062" y="5292829"/>
          <a:ext cx="1222801" cy="1114907"/>
        </p:xfrm>
        <a:graphic>
          <a:graphicData uri="http://schemas.openxmlformats.org/presentationml/2006/ole">
            <mc:AlternateContent xmlns:mc="http://schemas.openxmlformats.org/markup-compatibility/2006">
              <mc:Choice xmlns:v="urn:schemas-microsoft-com:vml" Requires="v">
                <p:oleObj spid="_x0000_s8526" name="Equation" r:id="rId17" imgW="431640" imgH="393480" progId="Equation.DSMT4">
                  <p:embed/>
                </p:oleObj>
              </mc:Choice>
              <mc:Fallback>
                <p:oleObj name="Equation" r:id="rId17" imgW="431640" imgH="393480" progId="Equation.DSMT4">
                  <p:embed/>
                  <p:pic>
                    <p:nvPicPr>
                      <p:cNvPr id="0" name=""/>
                      <p:cNvPicPr/>
                      <p:nvPr/>
                    </p:nvPicPr>
                    <p:blipFill>
                      <a:blip r:embed="rId18"/>
                      <a:stretch>
                        <a:fillRect/>
                      </a:stretch>
                    </p:blipFill>
                    <p:spPr>
                      <a:xfrm>
                        <a:off x="5731062" y="5292829"/>
                        <a:ext cx="1222801" cy="1114907"/>
                      </a:xfrm>
                      <a:prstGeom prst="rect">
                        <a:avLst/>
                      </a:prstGeom>
                    </p:spPr>
                  </p:pic>
                </p:oleObj>
              </mc:Fallback>
            </mc:AlternateContent>
          </a:graphicData>
        </a:graphic>
      </p:graphicFrame>
    </p:spTree>
    <p:extLst>
      <p:ext uri="{BB962C8B-B14F-4D97-AF65-F5344CB8AC3E}">
        <p14:creationId xmlns:p14="http://schemas.microsoft.com/office/powerpoint/2010/main" val="238937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Energy of a Gas</a:t>
            </a:r>
          </a:p>
        </p:txBody>
      </p:sp>
      <p:sp>
        <p:nvSpPr>
          <p:cNvPr id="3" name="Content Placeholder 2"/>
          <p:cNvSpPr>
            <a:spLocks noGrp="1"/>
          </p:cNvSpPr>
          <p:nvPr>
            <p:ph idx="1"/>
          </p:nvPr>
        </p:nvSpPr>
        <p:spPr>
          <a:xfrm>
            <a:off x="1154955" y="2603499"/>
            <a:ext cx="7307120" cy="3859293"/>
          </a:xfrm>
        </p:spPr>
        <p:txBody>
          <a:bodyPr>
            <a:normAutofit fontScale="92500" lnSpcReduction="10000"/>
          </a:bodyPr>
          <a:lstStyle/>
          <a:p>
            <a:r>
              <a:rPr lang="en-US" sz="2000" b="1" dirty="0"/>
              <a:t>If the average kinetic energy of one particle of gas is 3/2 </a:t>
            </a:r>
            <a:r>
              <a:rPr lang="en-US" sz="2000" b="1" dirty="0" err="1"/>
              <a:t>kT</a:t>
            </a:r>
            <a:r>
              <a:rPr lang="en-US" sz="2000" b="1" dirty="0"/>
              <a:t>, and you have a sample containing N particles, the internal energy of the sample is N times the average kinetic energy.</a:t>
            </a:r>
          </a:p>
          <a:p>
            <a:r>
              <a:rPr lang="en-US" sz="2000" b="1" dirty="0"/>
              <a:t>From this, and recalling the definitions of k</a:t>
            </a:r>
            <a:r>
              <a:rPr lang="en-US" sz="2000" b="1" baseline="-25000" dirty="0"/>
              <a:t>B</a:t>
            </a:r>
            <a:r>
              <a:rPr lang="en-US" sz="2000" b="1" dirty="0"/>
              <a:t> and moles  you can derive the expression for the </a:t>
            </a:r>
            <a:r>
              <a:rPr lang="en-US" sz="2000" b="1" u="sng" dirty="0"/>
              <a:t>internal energy of a gas, U. </a:t>
            </a:r>
          </a:p>
          <a:p>
            <a:r>
              <a:rPr lang="en-US" sz="2000" b="1" dirty="0"/>
              <a:t>Problem solving is either of the plug and chug variety, or is algebra derivation of formulas types. So know these two fundamental relationships. (Only the first is in the IB packet.)</a:t>
            </a:r>
          </a:p>
          <a:p>
            <a:r>
              <a:rPr lang="en-US" sz="2000" b="1" dirty="0"/>
              <a:t>Notice that both average E</a:t>
            </a:r>
            <a:r>
              <a:rPr lang="en-US" sz="2000" b="1" baseline="-25000" dirty="0"/>
              <a:t>K</a:t>
            </a:r>
            <a:r>
              <a:rPr lang="en-US" sz="2000" b="1" dirty="0"/>
              <a:t> and U only depend on T in K.</a:t>
            </a:r>
          </a:p>
        </p:txBody>
      </p:sp>
      <p:graphicFrame>
        <p:nvGraphicFramePr>
          <p:cNvPr id="4" name="Object 3"/>
          <p:cNvGraphicFramePr>
            <a:graphicFrameLocks noChangeAspect="1"/>
          </p:cNvGraphicFramePr>
          <p:nvPr>
            <p:extLst>
              <p:ext uri="{D42A27DB-BD31-4B8C-83A1-F6EECF244321}">
                <p14:modId xmlns:p14="http://schemas.microsoft.com/office/powerpoint/2010/main" val="28578549"/>
              </p:ext>
            </p:extLst>
          </p:nvPr>
        </p:nvGraphicFramePr>
        <p:xfrm>
          <a:off x="9186862" y="2526456"/>
          <a:ext cx="1876425" cy="987425"/>
        </p:xfrm>
        <a:graphic>
          <a:graphicData uri="http://schemas.openxmlformats.org/presentationml/2006/ole">
            <mc:AlternateContent xmlns:mc="http://schemas.openxmlformats.org/markup-compatibility/2006">
              <mc:Choice xmlns:v="urn:schemas-microsoft-com:vml" Requires="v">
                <p:oleObj spid="_x0000_s9374" name="Equation" r:id="rId3" imgW="749160" imgH="393480" progId="Equation.DSMT4">
                  <p:embed/>
                </p:oleObj>
              </mc:Choice>
              <mc:Fallback>
                <p:oleObj name="Equation" r:id="rId3" imgW="749160" imgH="393480" progId="Equation.DSMT4">
                  <p:embed/>
                  <p:pic>
                    <p:nvPicPr>
                      <p:cNvPr id="5" name="Object 4"/>
                      <p:cNvPicPr/>
                      <p:nvPr/>
                    </p:nvPicPr>
                    <p:blipFill>
                      <a:blip r:embed="rId4"/>
                      <a:stretch>
                        <a:fillRect/>
                      </a:stretch>
                    </p:blipFill>
                    <p:spPr>
                      <a:xfrm>
                        <a:off x="9186862" y="2526456"/>
                        <a:ext cx="1876425" cy="987425"/>
                      </a:xfrm>
                      <a:prstGeom prst="rect">
                        <a:avLst/>
                      </a:prstGeom>
                      <a:ln>
                        <a:solidFill>
                          <a:schemeClr val="tx1"/>
                        </a:solid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428447655"/>
              </p:ext>
            </p:extLst>
          </p:nvPr>
        </p:nvGraphicFramePr>
        <p:xfrm>
          <a:off x="8726487" y="3631823"/>
          <a:ext cx="1398587" cy="1084263"/>
        </p:xfrm>
        <a:graphic>
          <a:graphicData uri="http://schemas.openxmlformats.org/presentationml/2006/ole">
            <mc:AlternateContent xmlns:mc="http://schemas.openxmlformats.org/markup-compatibility/2006">
              <mc:Choice xmlns:v="urn:schemas-microsoft-com:vml" Requires="v">
                <p:oleObj spid="_x0000_s9375" name="Equation" r:id="rId5" imgW="558720" imgH="431640" progId="Equation.DSMT4">
                  <p:embed/>
                </p:oleObj>
              </mc:Choice>
              <mc:Fallback>
                <p:oleObj name="Equation" r:id="rId5" imgW="558720" imgH="431640" progId="Equation.DSMT4">
                  <p:embed/>
                  <p:pic>
                    <p:nvPicPr>
                      <p:cNvPr id="6" name="Object 5"/>
                      <p:cNvPicPr/>
                      <p:nvPr/>
                    </p:nvPicPr>
                    <p:blipFill>
                      <a:blip r:embed="rId6"/>
                      <a:stretch>
                        <a:fillRect/>
                      </a:stretch>
                    </p:blipFill>
                    <p:spPr>
                      <a:xfrm>
                        <a:off x="8726487" y="3631823"/>
                        <a:ext cx="1398587" cy="1084263"/>
                      </a:xfrm>
                      <a:prstGeom prst="rect">
                        <a:avLst/>
                      </a:prstGeom>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307383379"/>
              </p:ext>
            </p:extLst>
          </p:nvPr>
        </p:nvGraphicFramePr>
        <p:xfrm>
          <a:off x="10389486" y="3631823"/>
          <a:ext cx="1239838" cy="1079500"/>
        </p:xfrm>
        <a:graphic>
          <a:graphicData uri="http://schemas.openxmlformats.org/presentationml/2006/ole">
            <mc:AlternateContent xmlns:mc="http://schemas.openxmlformats.org/markup-compatibility/2006">
              <mc:Choice xmlns:v="urn:schemas-microsoft-com:vml" Requires="v">
                <p:oleObj spid="_x0000_s9376" name="Equation" r:id="rId7" imgW="495000" imgH="431640" progId="Equation.DSMT4">
                  <p:embed/>
                </p:oleObj>
              </mc:Choice>
              <mc:Fallback>
                <p:oleObj name="Equation" r:id="rId7" imgW="495000" imgH="431640" progId="Equation.DSMT4">
                  <p:embed/>
                  <p:pic>
                    <p:nvPicPr>
                      <p:cNvPr id="11" name="Object 10"/>
                      <p:cNvPicPr/>
                      <p:nvPr/>
                    </p:nvPicPr>
                    <p:blipFill>
                      <a:blip r:embed="rId8"/>
                      <a:stretch>
                        <a:fillRect/>
                      </a:stretch>
                    </p:blipFill>
                    <p:spPr>
                      <a:xfrm>
                        <a:off x="10389486" y="3631823"/>
                        <a:ext cx="1239838" cy="10795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53330110"/>
              </p:ext>
            </p:extLst>
          </p:nvPr>
        </p:nvGraphicFramePr>
        <p:xfrm>
          <a:off x="8631238" y="5032375"/>
          <a:ext cx="2989262" cy="987425"/>
        </p:xfrm>
        <a:graphic>
          <a:graphicData uri="http://schemas.openxmlformats.org/presentationml/2006/ole">
            <mc:AlternateContent xmlns:mc="http://schemas.openxmlformats.org/markup-compatibility/2006">
              <mc:Choice xmlns:v="urn:schemas-microsoft-com:vml" Requires="v">
                <p:oleObj spid="_x0000_s9377" name="Equation" r:id="rId9" imgW="1193760" imgH="393480" progId="Equation.DSMT4">
                  <p:embed/>
                </p:oleObj>
              </mc:Choice>
              <mc:Fallback>
                <p:oleObj name="Equation" r:id="rId9" imgW="1193760" imgH="393480" progId="Equation.DSMT4">
                  <p:embed/>
                  <p:pic>
                    <p:nvPicPr>
                      <p:cNvPr id="4" name="Object 3"/>
                      <p:cNvPicPr/>
                      <p:nvPr/>
                    </p:nvPicPr>
                    <p:blipFill>
                      <a:blip r:embed="rId10"/>
                      <a:stretch>
                        <a:fillRect/>
                      </a:stretch>
                    </p:blipFill>
                    <p:spPr>
                      <a:xfrm>
                        <a:off x="8631238" y="5032375"/>
                        <a:ext cx="2989262" cy="987425"/>
                      </a:xfrm>
                      <a:prstGeom prst="rect">
                        <a:avLst/>
                      </a:prstGeom>
                      <a:ln>
                        <a:solidFill>
                          <a:schemeClr val="tx1"/>
                        </a:solidFill>
                      </a:ln>
                    </p:spPr>
                  </p:pic>
                </p:oleObj>
              </mc:Fallback>
            </mc:AlternateContent>
          </a:graphicData>
        </a:graphic>
      </p:graphicFrame>
    </p:spTree>
    <p:extLst>
      <p:ext uri="{BB962C8B-B14F-4D97-AF65-F5344CB8AC3E}">
        <p14:creationId xmlns:p14="http://schemas.microsoft.com/office/powerpoint/2010/main" val="156300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dirty="0"/>
              <a:t>Root Mean Square Velocity</a:t>
            </a:r>
          </a:p>
        </p:txBody>
      </p:sp>
      <p:sp>
        <p:nvSpPr>
          <p:cNvPr id="60419" name="Rectangle 3"/>
          <p:cNvSpPr>
            <a:spLocks noGrp="1" noChangeArrowheads="1"/>
          </p:cNvSpPr>
          <p:nvPr>
            <p:ph idx="1"/>
          </p:nvPr>
        </p:nvSpPr>
        <p:spPr>
          <a:xfrm>
            <a:off x="838200" y="2798763"/>
            <a:ext cx="10515600" cy="3768725"/>
          </a:xfrm>
        </p:spPr>
        <p:txBody>
          <a:bodyPr>
            <a:normAutofit/>
          </a:bodyPr>
          <a:lstStyle/>
          <a:p>
            <a:r>
              <a:rPr lang="en-US" altLang="en-US" b="1" dirty="0"/>
              <a:t>Because kinetic energy depends on both mass and velocity, two gasses with the same kinetic energy can have different </a:t>
            </a:r>
            <a:r>
              <a:rPr lang="en-US" altLang="en-US" b="1" dirty="0" err="1"/>
              <a:t>v</a:t>
            </a:r>
            <a:r>
              <a:rPr lang="en-US" altLang="en-US" b="1" baseline="-25000" dirty="0" err="1"/>
              <a:t>rms</a:t>
            </a:r>
            <a:r>
              <a:rPr lang="en-US" altLang="en-US" b="1" dirty="0"/>
              <a:t>.</a:t>
            </a:r>
          </a:p>
          <a:p>
            <a:endParaRPr lang="en-US" altLang="en-US" b="1" dirty="0"/>
          </a:p>
          <a:p>
            <a:endParaRPr lang="en-US" altLang="en-US" b="1" dirty="0"/>
          </a:p>
          <a:p>
            <a:r>
              <a:rPr lang="en-US" altLang="en-US" b="1" dirty="0"/>
              <a:t>Where M is the molar mass of the gas. </a:t>
            </a:r>
          </a:p>
          <a:p>
            <a:r>
              <a:rPr lang="en-US" altLang="en-US" b="1" dirty="0"/>
              <a:t>Root mean square velocity depends on the molar mass of the gas.</a:t>
            </a:r>
          </a:p>
          <a:p>
            <a:r>
              <a:rPr lang="en-US" altLang="en-US" b="1" dirty="0"/>
              <a:t>Ex: Calculate the root mean square speed of a hydrogen molecule at STP.</a:t>
            </a:r>
          </a:p>
          <a:p>
            <a:r>
              <a:rPr lang="en-US" altLang="en-US" b="1" dirty="0"/>
              <a:t>Ex: Calculate the most probable speed of a hydrogen molecule at STP.</a:t>
            </a:r>
          </a:p>
          <a:p>
            <a:endParaRPr lang="en-US" altLang="en-US" b="1" dirty="0"/>
          </a:p>
        </p:txBody>
      </p:sp>
      <p:graphicFrame>
        <p:nvGraphicFramePr>
          <p:cNvPr id="6" name="Object 5"/>
          <p:cNvGraphicFramePr>
            <a:graphicFrameLocks noChangeAspect="1"/>
          </p:cNvGraphicFramePr>
          <p:nvPr>
            <p:extLst>
              <p:ext uri="{D42A27DB-BD31-4B8C-83A1-F6EECF244321}">
                <p14:modId xmlns:p14="http://schemas.microsoft.com/office/powerpoint/2010/main" val="2881723961"/>
              </p:ext>
            </p:extLst>
          </p:nvPr>
        </p:nvGraphicFramePr>
        <p:xfrm>
          <a:off x="3463925" y="3446463"/>
          <a:ext cx="1520825" cy="819150"/>
        </p:xfrm>
        <a:graphic>
          <a:graphicData uri="http://schemas.openxmlformats.org/presentationml/2006/ole">
            <mc:AlternateContent xmlns:mc="http://schemas.openxmlformats.org/markup-compatibility/2006">
              <mc:Choice xmlns:v="urn:schemas-microsoft-com:vml" Requires="v">
                <p:oleObj spid="_x0000_s12298" name="Equation" r:id="rId4" imgW="825480" imgH="444240" progId="Equation.DSMT4">
                  <p:embed/>
                </p:oleObj>
              </mc:Choice>
              <mc:Fallback>
                <p:oleObj name="Equation" r:id="rId4" imgW="825480" imgH="444240" progId="Equation.DSMT4">
                  <p:embed/>
                  <p:pic>
                    <p:nvPicPr>
                      <p:cNvPr id="6" name="Object 5"/>
                      <p:cNvPicPr/>
                      <p:nvPr/>
                    </p:nvPicPr>
                    <p:blipFill>
                      <a:blip r:embed="rId5"/>
                      <a:stretch>
                        <a:fillRect/>
                      </a:stretch>
                    </p:blipFill>
                    <p:spPr>
                      <a:xfrm>
                        <a:off x="3463925" y="3446463"/>
                        <a:ext cx="1520825" cy="819150"/>
                      </a:xfrm>
                      <a:prstGeom prst="rect">
                        <a:avLst/>
                      </a:prstGeom>
                    </p:spPr>
                  </p:pic>
                </p:oleObj>
              </mc:Fallback>
            </mc:AlternateContent>
          </a:graphicData>
        </a:graphic>
      </p:graphicFrame>
      <p:pic>
        <p:nvPicPr>
          <p:cNvPr id="8" name="Picture 3" descr="10_18_Figure_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63713" y="973138"/>
            <a:ext cx="4180557"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4595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Exit Slip - Assignment</a:t>
            </a:r>
          </a:p>
        </p:txBody>
      </p:sp>
      <p:sp>
        <p:nvSpPr>
          <p:cNvPr id="3" name="Content Placeholder 2"/>
          <p:cNvSpPr>
            <a:spLocks noGrp="1"/>
          </p:cNvSpPr>
          <p:nvPr>
            <p:ph idx="1"/>
          </p:nvPr>
        </p:nvSpPr>
        <p:spPr>
          <a:xfrm>
            <a:off x="1302978" y="2566713"/>
            <a:ext cx="9979788" cy="3416300"/>
          </a:xfrm>
        </p:spPr>
        <p:txBody>
          <a:bodyPr>
            <a:normAutofit fontScale="92500" lnSpcReduction="20000"/>
          </a:bodyPr>
          <a:lstStyle/>
          <a:p>
            <a:r>
              <a:rPr lang="en-US" sz="2400" b="1" dirty="0">
                <a:sym typeface="Euclid Extra" panose="02050502000505020303" pitchFamily="18" charset="2"/>
              </a:rPr>
              <a:t>Exit Slip- What is the internal energy of a 1.60 m</a:t>
            </a:r>
            <a:r>
              <a:rPr lang="en-US" sz="2400" b="1" baseline="30000" dirty="0">
                <a:sym typeface="Euclid Extra" panose="02050502000505020303" pitchFamily="18" charset="2"/>
              </a:rPr>
              <a:t>3 </a:t>
            </a:r>
            <a:r>
              <a:rPr lang="en-US" sz="2400" b="1" dirty="0">
                <a:sym typeface="Euclid Extra" panose="02050502000505020303" pitchFamily="18" charset="2"/>
              </a:rPr>
              <a:t>sample of helium gas at 115 kPa?</a:t>
            </a:r>
          </a:p>
          <a:p>
            <a:endParaRPr lang="en-US" sz="2400" b="1" dirty="0">
              <a:sym typeface="Euclid Extra" panose="02050502000505020303" pitchFamily="18" charset="2"/>
            </a:endParaRPr>
          </a:p>
          <a:p>
            <a:endParaRPr lang="en-US" sz="2400" b="1" dirty="0">
              <a:sym typeface="Euclid Extra" panose="02050502000505020303" pitchFamily="18" charset="2"/>
            </a:endParaRPr>
          </a:p>
          <a:p>
            <a:r>
              <a:rPr lang="en-US" sz="2000" b="1" dirty="0"/>
              <a:t>What’s Due?  (Pending assignments to complete.)</a:t>
            </a:r>
          </a:p>
          <a:p>
            <a:pPr lvl="1"/>
            <a:r>
              <a:rPr lang="en-US" sz="1800" b="1" dirty="0"/>
              <a:t>Ch 3.2, p140, #22-32</a:t>
            </a:r>
          </a:p>
          <a:p>
            <a:pPr lvl="1"/>
            <a:r>
              <a:rPr lang="en-US" sz="1800" b="1" dirty="0"/>
              <a:t>DOWNLOAD Engineering Physics Text B!!!! </a:t>
            </a:r>
          </a:p>
          <a:p>
            <a:r>
              <a:rPr lang="en-US" sz="2200" b="1" dirty="0"/>
              <a:t>What’s Next?  (How to prepare for the next day)</a:t>
            </a:r>
          </a:p>
          <a:p>
            <a:pPr lvl="1"/>
            <a:r>
              <a:rPr lang="en-US" sz="1800" b="1" dirty="0"/>
              <a:t>Start studying for the U6 Thermal Physics Test on next Thurs Feb 20</a:t>
            </a:r>
          </a:p>
        </p:txBody>
      </p:sp>
    </p:spTree>
    <p:extLst>
      <p:ext uri="{BB962C8B-B14F-4D97-AF65-F5344CB8AC3E}">
        <p14:creationId xmlns:p14="http://schemas.microsoft.com/office/powerpoint/2010/main" val="20557067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47740</TotalTime>
  <Words>629</Words>
  <Application>Microsoft Office PowerPoint</Application>
  <PresentationFormat>Widescreen</PresentationFormat>
  <Paragraphs>64</Paragraphs>
  <Slides>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7</vt:i4>
      </vt:variant>
    </vt:vector>
  </HeadingPairs>
  <TitlesOfParts>
    <vt:vector size="15" baseType="lpstr">
      <vt:lpstr>Arial</vt:lpstr>
      <vt:lpstr>Calibri</vt:lpstr>
      <vt:lpstr>Century Gothic</vt:lpstr>
      <vt:lpstr>Times</vt:lpstr>
      <vt:lpstr>Wingdings 3</vt:lpstr>
      <vt:lpstr>Ion Boardroom</vt:lpstr>
      <vt:lpstr>Equation</vt:lpstr>
      <vt:lpstr>MathType 7.0 Equation</vt:lpstr>
      <vt:lpstr>Physics 2 – Feb 11, 2020</vt:lpstr>
      <vt:lpstr>Boltzmann Distribution</vt:lpstr>
      <vt:lpstr>Average Particle Speed</vt:lpstr>
      <vt:lpstr>Average Kinetic Energy</vt:lpstr>
      <vt:lpstr>Internal Energy of a Gas</vt:lpstr>
      <vt:lpstr>Root Mean Square Velocity</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490</cp:revision>
  <dcterms:created xsi:type="dcterms:W3CDTF">2015-08-11T02:33:52Z</dcterms:created>
  <dcterms:modified xsi:type="dcterms:W3CDTF">2020-02-11T14:57:21Z</dcterms:modified>
</cp:coreProperties>
</file>